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45" d="100"/>
          <a:sy n="45" d="100"/>
        </p:scale>
        <p:origin x="-816" y="-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065014" y="158779"/>
            <a:ext cx="8157971" cy="863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550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05858" y="195675"/>
            <a:ext cx="4876282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406666" y="1882581"/>
            <a:ext cx="7474667" cy="2070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50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07165" y="3450475"/>
            <a:ext cx="13236575" cy="14382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9250" b="0" spc="780" dirty="0">
                <a:solidFill>
                  <a:srgbClr val="FFFFFF"/>
                </a:solidFill>
                <a:latin typeface="Verdana"/>
                <a:cs typeface="Verdana"/>
              </a:rPr>
              <a:t>AppliedData</a:t>
            </a:r>
            <a:r>
              <a:rPr sz="9250" b="0" spc="5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250" b="0" spc="805" dirty="0">
                <a:solidFill>
                  <a:srgbClr val="FFFFFF"/>
                </a:solidFill>
                <a:latin typeface="Verdana"/>
                <a:cs typeface="Verdana"/>
              </a:rPr>
              <a:t>Sience</a:t>
            </a:r>
            <a:endParaRPr sz="92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63684" y="7614925"/>
            <a:ext cx="10055860" cy="1384935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12700" marR="5080">
              <a:lnSpc>
                <a:spcPts val="3450"/>
              </a:lnSpc>
              <a:spcBef>
                <a:spcPts val="505"/>
              </a:spcBef>
            </a:pPr>
            <a:r>
              <a:rPr sz="3150" b="1" spc="340" dirty="0">
                <a:solidFill>
                  <a:srgbClr val="FFFFFF"/>
                </a:solidFill>
                <a:latin typeface="Trebuchet MS"/>
                <a:cs typeface="Trebuchet MS"/>
              </a:rPr>
              <a:t>VIDYAA</a:t>
            </a:r>
            <a:r>
              <a:rPr sz="3150" b="1" spc="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60" dirty="0">
                <a:solidFill>
                  <a:srgbClr val="FFFFFF"/>
                </a:solidFill>
                <a:latin typeface="Trebuchet MS"/>
                <a:cs typeface="Trebuchet MS"/>
              </a:rPr>
              <a:t>VIKAS</a:t>
            </a:r>
            <a:r>
              <a:rPr sz="3150" b="1" spc="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285" dirty="0">
                <a:solidFill>
                  <a:srgbClr val="FFFFFF"/>
                </a:solidFill>
                <a:latin typeface="Trebuchet MS"/>
                <a:cs typeface="Trebuchet MS"/>
              </a:rPr>
              <a:t>COLLEGE</a:t>
            </a:r>
            <a:r>
              <a:rPr sz="3150" b="1" spc="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14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3150" b="1" spc="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35" dirty="0">
                <a:solidFill>
                  <a:srgbClr val="FFFFFF"/>
                </a:solidFill>
                <a:latin typeface="Trebuchet MS"/>
                <a:cs typeface="Trebuchet MS"/>
              </a:rPr>
              <a:t>ENGINEERING</a:t>
            </a:r>
            <a:r>
              <a:rPr sz="3150" b="1" spc="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5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3150" b="1" spc="-9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45" dirty="0">
                <a:solidFill>
                  <a:srgbClr val="FFFFFF"/>
                </a:solidFill>
                <a:latin typeface="Trebuchet MS"/>
                <a:cs typeface="Trebuchet MS"/>
              </a:rPr>
              <a:t>TECHNOLOGY</a:t>
            </a:r>
            <a:endParaRPr sz="3150">
              <a:latin typeface="Trebuchet MS"/>
              <a:cs typeface="Trebuchet MS"/>
            </a:endParaRPr>
          </a:p>
          <a:p>
            <a:pPr marL="1539240">
              <a:lnSpc>
                <a:spcPts val="3390"/>
              </a:lnSpc>
            </a:pPr>
            <a:r>
              <a:rPr lang="en-US" sz="3150" b="1" spc="819" smtClean="0">
                <a:solidFill>
                  <a:srgbClr val="FFFFFF"/>
                </a:solidFill>
                <a:latin typeface="Trebuchet MS"/>
                <a:cs typeface="Trebuchet MS"/>
              </a:rPr>
              <a:t>P.KOKILA</a:t>
            </a:r>
            <a:endParaRPr sz="31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5065014" y="158779"/>
            <a:ext cx="5648325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spc="-35" dirty="0">
                <a:solidFill>
                  <a:srgbClr val="FFFFFF"/>
                </a:solidFill>
                <a:latin typeface="Verdana"/>
                <a:cs typeface="Verdana"/>
              </a:rPr>
              <a:t>VISUALIZATION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-12700" y="2669132"/>
            <a:ext cx="17312640" cy="2768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2400"/>
              </a:lnSpc>
              <a:spcBef>
                <a:spcPts val="100"/>
              </a:spcBef>
            </a:pPr>
            <a:r>
              <a:rPr sz="4900" spc="-155" dirty="0">
                <a:solidFill>
                  <a:srgbClr val="FFFFFF"/>
                </a:solidFill>
                <a:latin typeface="Verdana"/>
                <a:cs typeface="Verdana"/>
              </a:rPr>
              <a:t>Utilize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04" dirty="0">
                <a:solidFill>
                  <a:srgbClr val="FFFFFF"/>
                </a:solidFill>
                <a:latin typeface="Verdana"/>
                <a:cs typeface="Verdana"/>
              </a:rPr>
              <a:t>bar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30" dirty="0">
                <a:solidFill>
                  <a:srgbClr val="FFFFFF"/>
                </a:solidFill>
                <a:latin typeface="Verdana"/>
                <a:cs typeface="Verdana"/>
              </a:rPr>
              <a:t>charts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60" dirty="0">
                <a:solidFill>
                  <a:srgbClr val="FFFFFF"/>
                </a:solidFill>
                <a:latin typeface="Verdana"/>
                <a:cs typeface="Verdana"/>
              </a:rPr>
              <a:t>or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65" dirty="0">
                <a:solidFill>
                  <a:srgbClr val="FFFFFF"/>
                </a:solidFill>
                <a:latin typeface="Verdana"/>
                <a:cs typeface="Verdana"/>
              </a:rPr>
              <a:t>other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60" dirty="0">
                <a:solidFill>
                  <a:srgbClr val="FFFFFF"/>
                </a:solidFill>
                <a:latin typeface="Verdana"/>
                <a:cs typeface="Verdana"/>
              </a:rPr>
              <a:t>types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2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85" dirty="0">
                <a:solidFill>
                  <a:srgbClr val="FFFFFF"/>
                </a:solidFill>
                <a:latin typeface="Verdana"/>
                <a:cs typeface="Verdana"/>
              </a:rPr>
              <a:t>visualizations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75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05" dirty="0">
                <a:solidFill>
                  <a:srgbClr val="FFFFFF"/>
                </a:solidFill>
                <a:latin typeface="Verdana"/>
                <a:cs typeface="Verdana"/>
              </a:rPr>
              <a:t>present </a:t>
            </a:r>
            <a:r>
              <a:rPr sz="4900" spc="-17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35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4900" spc="-150" dirty="0">
                <a:solidFill>
                  <a:srgbClr val="FFFFFF"/>
                </a:solidFill>
                <a:latin typeface="Verdana"/>
                <a:cs typeface="Verdana"/>
              </a:rPr>
              <a:t>analysis </a:t>
            </a:r>
            <a:r>
              <a:rPr sz="4900" spc="-19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4900" spc="-150" dirty="0">
                <a:solidFill>
                  <a:srgbClr val="FFFFFF"/>
                </a:solidFill>
                <a:latin typeface="Verdana"/>
                <a:cs typeface="Verdana"/>
              </a:rPr>
              <a:t>results. </a:t>
            </a:r>
            <a:r>
              <a:rPr sz="4900" spc="-220" dirty="0">
                <a:solidFill>
                  <a:srgbClr val="FFFFFF"/>
                </a:solidFill>
                <a:latin typeface="Verdana"/>
                <a:cs typeface="Verdana"/>
              </a:rPr>
              <a:t>Bar </a:t>
            </a:r>
            <a:r>
              <a:rPr sz="4900" spc="-130" dirty="0">
                <a:solidFill>
                  <a:srgbClr val="FFFFFF"/>
                </a:solidFill>
                <a:latin typeface="Verdana"/>
                <a:cs typeface="Verdana"/>
              </a:rPr>
              <a:t>charts </a:t>
            </a:r>
            <a:r>
              <a:rPr sz="4900" spc="-80" dirty="0">
                <a:solidFill>
                  <a:srgbClr val="FFFFFF"/>
                </a:solidFill>
                <a:latin typeface="Verdana"/>
                <a:cs typeface="Verdana"/>
              </a:rPr>
              <a:t>can </a:t>
            </a:r>
            <a:r>
              <a:rPr sz="4900" spc="45" dirty="0">
                <a:solidFill>
                  <a:srgbClr val="FFFFFF"/>
                </a:solidFill>
                <a:latin typeface="Verdana"/>
                <a:cs typeface="Verdana"/>
              </a:rPr>
              <a:t>be </a:t>
            </a:r>
            <a:r>
              <a:rPr sz="4900" spc="-114" dirty="0">
                <a:solidFill>
                  <a:srgbClr val="FFFFFF"/>
                </a:solidFill>
                <a:latin typeface="Verdana"/>
                <a:cs typeface="Verdana"/>
              </a:rPr>
              <a:t>helpful </a:t>
            </a:r>
            <a:r>
              <a:rPr sz="4900" spc="-120" dirty="0">
                <a:solidFill>
                  <a:srgbClr val="FFFFFF"/>
                </a:solidFill>
                <a:latin typeface="Verdana"/>
                <a:cs typeface="Verdana"/>
              </a:rPr>
              <a:t>for </a:t>
            </a:r>
            <a:r>
              <a:rPr sz="490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900" spc="10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90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25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49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9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90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tt</a:t>
            </a:r>
            <a:r>
              <a:rPr sz="490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9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900" spc="-3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900" spc="-3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49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41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4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35079" y="2359677"/>
            <a:ext cx="16245205" cy="250380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algn="ctr">
              <a:lnSpc>
                <a:spcPts val="6625"/>
              </a:lnSpc>
              <a:spcBef>
                <a:spcPts val="130"/>
              </a:spcBef>
            </a:pPr>
            <a:r>
              <a:rPr sz="5850" b="1" spc="-50" dirty="0">
                <a:solidFill>
                  <a:srgbClr val="FFFFFF"/>
                </a:solidFill>
                <a:latin typeface="Arial"/>
                <a:cs typeface="Arial"/>
              </a:rPr>
              <a:t>FINE-TUNE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10" dirty="0">
                <a:solidFill>
                  <a:srgbClr val="FFFFFF"/>
                </a:solidFill>
                <a:latin typeface="Arial"/>
                <a:cs typeface="Arial"/>
              </a:rPr>
              <a:t>YOUR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5" dirty="0">
                <a:solidFill>
                  <a:srgbClr val="FFFFFF"/>
                </a:solidFill>
                <a:latin typeface="Arial"/>
                <a:cs typeface="Arial"/>
              </a:rPr>
              <a:t>MODEL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90" dirty="0">
                <a:solidFill>
                  <a:srgbClr val="FFFFFF"/>
                </a:solidFill>
                <a:latin typeface="Arial"/>
                <a:cs typeface="Arial"/>
              </a:rPr>
              <a:t>BY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75" dirty="0">
                <a:solidFill>
                  <a:srgbClr val="FFFFFF"/>
                </a:solidFill>
                <a:latin typeface="Arial"/>
                <a:cs typeface="Arial"/>
              </a:rPr>
              <a:t>ADJUSTING</a:t>
            </a:r>
            <a:endParaRPr sz="5850">
              <a:latin typeface="Arial"/>
              <a:cs typeface="Arial"/>
            </a:endParaRPr>
          </a:p>
          <a:p>
            <a:pPr marL="12700" marR="5080" algn="ctr">
              <a:lnSpc>
                <a:spcPts val="6230"/>
              </a:lnSpc>
              <a:spcBef>
                <a:spcPts val="470"/>
              </a:spcBef>
            </a:pP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HYPERPARAMETERS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15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80" dirty="0">
                <a:solidFill>
                  <a:srgbClr val="FFFFFF"/>
                </a:solidFill>
                <a:latin typeface="Arial"/>
                <a:cs typeface="Arial"/>
              </a:rPr>
              <a:t>TRYING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60" dirty="0">
                <a:solidFill>
                  <a:srgbClr val="FFFFFF"/>
                </a:solidFill>
                <a:latin typeface="Arial"/>
                <a:cs typeface="Arial"/>
              </a:rPr>
              <a:t>DIFFERENT </a:t>
            </a:r>
            <a:r>
              <a:rPr sz="5850" b="1" spc="-16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75" dirty="0">
                <a:solidFill>
                  <a:srgbClr val="FFFFFF"/>
                </a:solidFill>
                <a:latin typeface="Arial"/>
                <a:cs typeface="Arial"/>
              </a:rPr>
              <a:t>ALGORITHMS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45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114" dirty="0">
                <a:solidFill>
                  <a:srgbClr val="FFFFFF"/>
                </a:solidFill>
                <a:latin typeface="Arial"/>
                <a:cs typeface="Arial"/>
              </a:rPr>
              <a:t>IMPROVE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5" dirty="0">
                <a:solidFill>
                  <a:srgbClr val="FFFFFF"/>
                </a:solidFill>
                <a:latin typeface="Arial"/>
                <a:cs typeface="Arial"/>
              </a:rPr>
              <a:t>ITS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80" dirty="0">
                <a:solidFill>
                  <a:srgbClr val="FFFFFF"/>
                </a:solidFill>
                <a:latin typeface="Arial"/>
                <a:cs typeface="Arial"/>
              </a:rPr>
              <a:t>ACCURACY.</a:t>
            </a:r>
            <a:endParaRPr sz="585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50" dirty="0"/>
              <a:t>Optimization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-12700" y="0"/>
            <a:ext cx="16725265" cy="6398895"/>
          </a:xfrm>
          <a:prstGeom prst="rect">
            <a:avLst/>
          </a:prstGeom>
        </p:spPr>
        <p:txBody>
          <a:bodyPr vert="horz" wrap="square" lIns="0" tIns="539750" rIns="0" bIns="0" rtlCol="0">
            <a:spAutoFit/>
          </a:bodyPr>
          <a:lstStyle/>
          <a:p>
            <a:pPr marL="1588135" algn="ctr">
              <a:lnSpc>
                <a:spcPct val="100000"/>
              </a:lnSpc>
              <a:spcBef>
                <a:spcPts val="4250"/>
              </a:spcBef>
            </a:pPr>
            <a:r>
              <a:rPr sz="6200" b="1" spc="175" dirty="0">
                <a:latin typeface="Arial"/>
                <a:cs typeface="Arial"/>
              </a:rPr>
              <a:t>Deploymen</a:t>
            </a:r>
            <a:endParaRPr sz="6200">
              <a:latin typeface="Arial"/>
              <a:cs typeface="Arial"/>
            </a:endParaRPr>
          </a:p>
          <a:p>
            <a:pPr marL="12700" marR="5080" algn="just">
              <a:lnSpc>
                <a:spcPts val="6750"/>
              </a:lnSpc>
              <a:spcBef>
                <a:spcPts val="4950"/>
              </a:spcBef>
            </a:pPr>
            <a:r>
              <a:rPr sz="6200" b="1" spc="-645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3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6200" b="1" dirty="0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sz="6200" b="1" spc="-84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765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6200" b="1" spc="26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6200" b="1" spc="135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740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40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3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6200" b="1" spc="-400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sz="6200" b="1" spc="26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6200" b="1" spc="-3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6200" b="1" spc="765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6200" b="1" spc="-32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875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495" dirty="0">
                <a:solidFill>
                  <a:srgbClr val="FFFFFF"/>
                </a:solidFill>
                <a:latin typeface="Arial"/>
                <a:cs typeface="Arial"/>
              </a:rPr>
              <a:t>LL</a:t>
            </a:r>
            <a:r>
              <a:rPr sz="6200" b="1" spc="-15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320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6200" b="1" spc="26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6200" b="1" spc="21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6200" b="1" spc="200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6200" b="1" spc="135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165" dirty="0">
                <a:solidFill>
                  <a:srgbClr val="FFFFFF"/>
                </a:solidFill>
                <a:latin typeface="Arial"/>
                <a:cs typeface="Arial"/>
              </a:rPr>
              <a:t>R  </a:t>
            </a:r>
            <a:r>
              <a:rPr sz="6200" b="1" spc="-30" dirty="0">
                <a:solidFill>
                  <a:srgbClr val="FFFFFF"/>
                </a:solidFill>
                <a:latin typeface="Arial"/>
                <a:cs typeface="Arial"/>
              </a:rPr>
              <a:t>DEPLOYING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IT </a:t>
            </a:r>
            <a:r>
              <a:rPr sz="6200" b="1" spc="-180" dirty="0">
                <a:solidFill>
                  <a:srgbClr val="FFFFFF"/>
                </a:solidFill>
                <a:latin typeface="Arial"/>
                <a:cs typeface="Arial"/>
              </a:rPr>
              <a:t>AS </a:t>
            </a:r>
            <a:r>
              <a:rPr sz="6200" b="1" spc="-275" dirty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6200" b="1" spc="-45" dirty="0">
                <a:solidFill>
                  <a:srgbClr val="FFFFFF"/>
                </a:solidFill>
                <a:latin typeface="Arial"/>
                <a:cs typeface="Arial"/>
              </a:rPr>
              <a:t>TOOL </a:t>
            </a:r>
            <a:r>
              <a:rPr sz="6200" b="1" spc="-140" dirty="0">
                <a:solidFill>
                  <a:srgbClr val="FFFFFF"/>
                </a:solidFill>
                <a:latin typeface="Arial"/>
                <a:cs typeface="Arial"/>
              </a:rPr>
              <a:t>FOR </a:t>
            </a:r>
            <a:r>
              <a:rPr sz="6200" b="1" dirty="0">
                <a:solidFill>
                  <a:srgbClr val="FFFFFF"/>
                </a:solidFill>
                <a:latin typeface="Arial"/>
                <a:cs typeface="Arial"/>
              </a:rPr>
              <a:t>INVESTORS. </a:t>
            </a:r>
            <a:r>
              <a:rPr sz="6200" b="1" spc="-17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25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195" dirty="0">
                <a:solidFill>
                  <a:srgbClr val="FFFFFF"/>
                </a:solidFill>
                <a:latin typeface="Arial"/>
                <a:cs typeface="Arial"/>
              </a:rPr>
              <a:t>MIGHT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INVOLVE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10" dirty="0">
                <a:solidFill>
                  <a:srgbClr val="FFFFFF"/>
                </a:solidFill>
                <a:latin typeface="Arial"/>
                <a:cs typeface="Arial"/>
              </a:rPr>
              <a:t>CREATING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27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85" dirty="0">
                <a:solidFill>
                  <a:srgbClr val="FFFFFF"/>
                </a:solidFill>
                <a:latin typeface="Arial"/>
                <a:cs typeface="Arial"/>
              </a:rPr>
              <a:t>USER-</a:t>
            </a:r>
            <a:endParaRPr sz="6200">
              <a:latin typeface="Arial"/>
              <a:cs typeface="Arial"/>
            </a:endParaRPr>
          </a:p>
          <a:p>
            <a:pPr marL="12700" marR="347345" algn="just">
              <a:lnSpc>
                <a:spcPts val="6750"/>
              </a:lnSpc>
            </a:pPr>
            <a:r>
              <a:rPr sz="6200" b="1" spc="-150" dirty="0">
                <a:solidFill>
                  <a:srgbClr val="FFFFFF"/>
                </a:solidFill>
                <a:latin typeface="Arial"/>
                <a:cs typeface="Arial"/>
              </a:rPr>
              <a:t>FRIENDLY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125" dirty="0">
                <a:solidFill>
                  <a:srgbClr val="FFFFFF"/>
                </a:solidFill>
                <a:latin typeface="Arial"/>
                <a:cs typeface="Arial"/>
              </a:rPr>
              <a:t>INTERFACE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40" dirty="0">
                <a:solidFill>
                  <a:srgbClr val="FFFFFF"/>
                </a:solidFill>
                <a:latin typeface="Arial"/>
                <a:cs typeface="Arial"/>
              </a:rPr>
              <a:t>INTEGRATING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IT </a:t>
            </a:r>
            <a:r>
              <a:rPr sz="6200" b="1" spc="-17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215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27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70" dirty="0">
                <a:solidFill>
                  <a:srgbClr val="FFFFFF"/>
                </a:solidFill>
                <a:latin typeface="Arial"/>
                <a:cs typeface="Arial"/>
              </a:rPr>
              <a:t>TRADING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15" dirty="0">
                <a:solidFill>
                  <a:srgbClr val="FFFFFF"/>
                </a:solidFill>
                <a:latin typeface="Arial"/>
                <a:cs typeface="Arial"/>
              </a:rPr>
              <a:t>PLATFORM</a:t>
            </a:r>
            <a:endParaRPr sz="6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816838" y="158782"/>
            <a:ext cx="5467350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495" dirty="0">
                <a:solidFill>
                  <a:srgbClr val="FFBD58"/>
                </a:solidFill>
                <a:latin typeface="Verdana"/>
                <a:cs typeface="Verdana"/>
              </a:rPr>
              <a:t>C</a:t>
            </a:r>
            <a:r>
              <a:rPr sz="5500" b="0" spc="325" dirty="0">
                <a:solidFill>
                  <a:srgbClr val="FFBD58"/>
                </a:solidFill>
                <a:latin typeface="Verdana"/>
                <a:cs typeface="Verdana"/>
              </a:rPr>
              <a:t>O</a:t>
            </a:r>
            <a:r>
              <a:rPr sz="5500" b="0" spc="135" dirty="0">
                <a:solidFill>
                  <a:srgbClr val="FFBD58"/>
                </a:solidFill>
                <a:latin typeface="Verdana"/>
                <a:cs typeface="Verdana"/>
              </a:rPr>
              <a:t>N</a:t>
            </a:r>
            <a:r>
              <a:rPr sz="5500" b="0" spc="495" dirty="0">
                <a:solidFill>
                  <a:srgbClr val="FFBD58"/>
                </a:solidFill>
                <a:latin typeface="Verdana"/>
                <a:cs typeface="Verdana"/>
              </a:rPr>
              <a:t>C</a:t>
            </a:r>
            <a:r>
              <a:rPr sz="5500" b="0" spc="65" dirty="0">
                <a:solidFill>
                  <a:srgbClr val="FFBD58"/>
                </a:solidFill>
                <a:latin typeface="Verdana"/>
                <a:cs typeface="Verdana"/>
              </a:rPr>
              <a:t>L</a:t>
            </a:r>
            <a:r>
              <a:rPr sz="5500" b="0" spc="130" dirty="0">
                <a:solidFill>
                  <a:srgbClr val="FFBD58"/>
                </a:solidFill>
                <a:latin typeface="Verdana"/>
                <a:cs typeface="Verdana"/>
              </a:rPr>
              <a:t>U</a:t>
            </a:r>
            <a:r>
              <a:rPr sz="5500" b="0" spc="180" dirty="0">
                <a:solidFill>
                  <a:srgbClr val="FFBD58"/>
                </a:solidFill>
                <a:latin typeface="Verdana"/>
                <a:cs typeface="Verdana"/>
              </a:rPr>
              <a:t>S</a:t>
            </a:r>
            <a:r>
              <a:rPr sz="5500" b="0" spc="265" dirty="0">
                <a:solidFill>
                  <a:srgbClr val="FFBD58"/>
                </a:solidFill>
                <a:latin typeface="Verdana"/>
                <a:cs typeface="Verdana"/>
              </a:rPr>
              <a:t>T</a:t>
            </a:r>
            <a:r>
              <a:rPr sz="5500" b="0" spc="-680" dirty="0">
                <a:solidFill>
                  <a:srgbClr val="FFBD58"/>
                </a:solidFill>
                <a:latin typeface="Verdana"/>
                <a:cs typeface="Verdana"/>
              </a:rPr>
              <a:t>I</a:t>
            </a:r>
            <a:r>
              <a:rPr sz="5500" b="0" spc="325" dirty="0">
                <a:solidFill>
                  <a:srgbClr val="FFBD58"/>
                </a:solidFill>
                <a:latin typeface="Verdana"/>
                <a:cs typeface="Verdana"/>
              </a:rPr>
              <a:t>O</a:t>
            </a:r>
            <a:r>
              <a:rPr sz="5500" b="0" spc="-40" dirty="0">
                <a:solidFill>
                  <a:srgbClr val="FFBD58"/>
                </a:solidFill>
                <a:latin typeface="Verdana"/>
                <a:cs typeface="Verdana"/>
              </a:rPr>
              <a:t>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-12700" y="1495998"/>
            <a:ext cx="18312130" cy="46450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1300"/>
              </a:lnSpc>
              <a:spcBef>
                <a:spcPts val="95"/>
              </a:spcBef>
            </a:pP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Remember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7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dirty="0">
                <a:solidFill>
                  <a:srgbClr val="FFFFFF"/>
                </a:solidFill>
                <a:latin typeface="Verdana"/>
                <a:cs typeface="Verdana"/>
              </a:rPr>
              <a:t>stock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60" dirty="0">
                <a:solidFill>
                  <a:srgbClr val="FFFFFF"/>
                </a:solidFill>
                <a:latin typeface="Verdana"/>
                <a:cs typeface="Verdana"/>
              </a:rPr>
              <a:t>price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0" dirty="0">
                <a:solidFill>
                  <a:srgbClr val="FFFFFF"/>
                </a:solidFill>
                <a:latin typeface="Verdana"/>
                <a:cs typeface="Verdana"/>
              </a:rPr>
              <a:t>prediction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14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25" dirty="0">
                <a:solidFill>
                  <a:srgbClr val="FFFFFF"/>
                </a:solidFill>
                <a:latin typeface="Verdana"/>
                <a:cs typeface="Verdana"/>
              </a:rPr>
              <a:t>inherently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15" dirty="0">
                <a:solidFill>
                  <a:srgbClr val="FFFFFF"/>
                </a:solidFill>
                <a:latin typeface="Verdana"/>
                <a:cs typeface="Verdana"/>
              </a:rPr>
              <a:t>uncertain, </a:t>
            </a:r>
            <a:r>
              <a:rPr sz="5000" spc="-173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90" dirty="0">
                <a:solidFill>
                  <a:srgbClr val="FFFFFF"/>
                </a:solidFill>
                <a:latin typeface="Verdana"/>
                <a:cs typeface="Verdana"/>
              </a:rPr>
              <a:t>past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14" dirty="0">
                <a:solidFill>
                  <a:srgbClr val="FFFFFF"/>
                </a:solidFill>
                <a:latin typeface="Verdana"/>
                <a:cs typeface="Verdana"/>
              </a:rPr>
              <a:t>performance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14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0" dirty="0">
                <a:solidFill>
                  <a:srgbClr val="FFFFFF"/>
                </a:solidFill>
                <a:latin typeface="Verdana"/>
                <a:cs typeface="Verdana"/>
              </a:rPr>
              <a:t>not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guarantee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29" dirty="0">
                <a:solidFill>
                  <a:srgbClr val="FFFFFF"/>
                </a:solidFill>
                <a:latin typeface="Verdana"/>
                <a:cs typeface="Verdana"/>
              </a:rPr>
              <a:t>future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55" dirty="0">
                <a:solidFill>
                  <a:srgbClr val="FFFFFF"/>
                </a:solidFill>
                <a:latin typeface="Verdana"/>
                <a:cs typeface="Verdana"/>
              </a:rPr>
              <a:t>results.</a:t>
            </a:r>
            <a:endParaRPr sz="5000">
              <a:latin typeface="Verdana"/>
              <a:cs typeface="Verdana"/>
            </a:endParaRPr>
          </a:p>
          <a:p>
            <a:pPr marL="12700" marR="1310640">
              <a:lnSpc>
                <a:spcPct val="121200"/>
              </a:lnSpc>
              <a:spcBef>
                <a:spcPts val="5"/>
              </a:spcBef>
            </a:pPr>
            <a:r>
              <a:rPr sz="5000" spc="-445" dirty="0">
                <a:solidFill>
                  <a:srgbClr val="FFFFFF"/>
                </a:solidFill>
                <a:latin typeface="Verdana"/>
                <a:cs typeface="Verdana"/>
              </a:rPr>
              <a:t>It's </a:t>
            </a:r>
            <a:r>
              <a:rPr sz="5000" spc="-90" dirty="0">
                <a:solidFill>
                  <a:srgbClr val="FFFFFF"/>
                </a:solidFill>
                <a:latin typeface="Verdana"/>
                <a:cs typeface="Verdana"/>
              </a:rPr>
              <a:t>essential </a:t>
            </a:r>
            <a:r>
              <a:rPr sz="5000" spc="-80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5000" spc="-100" dirty="0">
                <a:solidFill>
                  <a:srgbClr val="FFFFFF"/>
                </a:solidFill>
                <a:latin typeface="Verdana"/>
                <a:cs typeface="Verdana"/>
              </a:rPr>
              <a:t>approach </a:t>
            </a:r>
            <a:r>
              <a:rPr sz="5000" spc="-215" dirty="0">
                <a:solidFill>
                  <a:srgbClr val="FFFFFF"/>
                </a:solidFill>
                <a:latin typeface="Verdana"/>
                <a:cs typeface="Verdana"/>
              </a:rPr>
              <a:t>this </a:t>
            </a:r>
            <a:r>
              <a:rPr sz="5000" spc="-120" dirty="0">
                <a:solidFill>
                  <a:srgbClr val="FFFFFF"/>
                </a:solidFill>
                <a:latin typeface="Verdana"/>
                <a:cs typeface="Verdana"/>
              </a:rPr>
              <a:t>project </a:t>
            </a:r>
            <a:r>
              <a:rPr sz="5000" spc="-254" dirty="0">
                <a:solidFill>
                  <a:srgbClr val="FFFFFF"/>
                </a:solidFill>
                <a:latin typeface="Verdana"/>
                <a:cs typeface="Verdana"/>
              </a:rPr>
              <a:t>with </a:t>
            </a:r>
            <a:r>
              <a:rPr sz="5000" spc="-200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5000" spc="-45" dirty="0">
                <a:solidFill>
                  <a:srgbClr val="FFFFFF"/>
                </a:solidFill>
                <a:latin typeface="Verdana"/>
                <a:cs typeface="Verdana"/>
              </a:rPr>
              <a:t>solid </a:t>
            </a:r>
            <a:r>
              <a:rPr sz="5000" spc="-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understanding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0" dirty="0">
                <a:solidFill>
                  <a:srgbClr val="FFFFFF"/>
                </a:solidFill>
                <a:latin typeface="Verdana"/>
                <a:cs typeface="Verdana"/>
              </a:rPr>
              <a:t>financial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markets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healthy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70" dirty="0">
                <a:solidFill>
                  <a:srgbClr val="FFFFFF"/>
                </a:solidFill>
                <a:latin typeface="Verdana"/>
                <a:cs typeface="Verdana"/>
              </a:rPr>
              <a:t>dose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5000" spc="-17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caution</a:t>
            </a:r>
            <a:endParaRPr sz="5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45546" y="1117625"/>
            <a:ext cx="4947285" cy="4413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700" spc="20" dirty="0">
                <a:solidFill>
                  <a:srgbClr val="000000"/>
                </a:solidFill>
              </a:rPr>
              <a:t>STOCK</a:t>
            </a:r>
            <a:r>
              <a:rPr sz="2700" spc="-60" dirty="0">
                <a:solidFill>
                  <a:srgbClr val="000000"/>
                </a:solidFill>
              </a:rPr>
              <a:t> </a:t>
            </a:r>
            <a:r>
              <a:rPr sz="2700" spc="-15" dirty="0">
                <a:solidFill>
                  <a:srgbClr val="000000"/>
                </a:solidFill>
              </a:rPr>
              <a:t>PRICE</a:t>
            </a:r>
            <a:r>
              <a:rPr sz="2700" spc="-55" dirty="0">
                <a:solidFill>
                  <a:srgbClr val="000000"/>
                </a:solidFill>
              </a:rPr>
              <a:t> </a:t>
            </a:r>
            <a:r>
              <a:rPr sz="2700" spc="25" dirty="0">
                <a:solidFill>
                  <a:srgbClr val="000000"/>
                </a:solidFill>
              </a:rPr>
              <a:t>PRETUCTIONT</a:t>
            </a:r>
            <a:endParaRPr sz="2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57515" y="4469174"/>
              <a:ext cx="191791" cy="191791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5081079"/>
              <a:ext cx="191791" cy="19179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57515" y="5692984"/>
              <a:ext cx="191791" cy="19179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6304889"/>
              <a:ext cx="191791" cy="19179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6916794"/>
              <a:ext cx="191791" cy="191791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7528698"/>
              <a:ext cx="191791" cy="19179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8140603"/>
              <a:ext cx="191791" cy="19179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8752508"/>
              <a:ext cx="191791" cy="19179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9364413"/>
              <a:ext cx="191791" cy="191790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4381482" y="4176551"/>
            <a:ext cx="7264400" cy="559689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 marR="5080">
              <a:lnSpc>
                <a:spcPts val="4820"/>
              </a:lnSpc>
              <a:spcBef>
                <a:spcPts val="675"/>
              </a:spcBef>
            </a:pPr>
            <a:r>
              <a:rPr sz="4400" spc="140" dirty="0">
                <a:solidFill>
                  <a:srgbClr val="FFBD58"/>
                </a:solidFill>
                <a:latin typeface="Verdana"/>
                <a:cs typeface="Verdana"/>
              </a:rPr>
              <a:t>DATA </a:t>
            </a:r>
            <a:r>
              <a:rPr sz="4400" spc="100" dirty="0">
                <a:solidFill>
                  <a:srgbClr val="FFBD58"/>
                </a:solidFill>
                <a:latin typeface="Verdana"/>
                <a:cs typeface="Verdana"/>
              </a:rPr>
              <a:t>COLLECTION, </a:t>
            </a:r>
            <a:r>
              <a:rPr sz="4400" spc="10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40" dirty="0">
                <a:solidFill>
                  <a:srgbClr val="FFBD58"/>
                </a:solidFill>
                <a:latin typeface="Verdana"/>
                <a:cs typeface="Verdana"/>
              </a:rPr>
              <a:t>DATA </a:t>
            </a:r>
            <a:r>
              <a:rPr sz="4400" spc="120" dirty="0">
                <a:solidFill>
                  <a:srgbClr val="FFBD58"/>
                </a:solidFill>
                <a:latin typeface="Verdana"/>
                <a:cs typeface="Verdana"/>
              </a:rPr>
              <a:t>PREPROCESSING, </a:t>
            </a:r>
            <a:r>
              <a:rPr sz="4400" spc="-153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45" dirty="0">
                <a:solidFill>
                  <a:srgbClr val="FFBD58"/>
                </a:solidFill>
                <a:latin typeface="Verdana"/>
                <a:cs typeface="Verdana"/>
              </a:rPr>
              <a:t>FEATURE </a:t>
            </a:r>
            <a:r>
              <a:rPr sz="4400" spc="-5" dirty="0">
                <a:solidFill>
                  <a:srgbClr val="FFBD58"/>
                </a:solidFill>
                <a:latin typeface="Verdana"/>
                <a:cs typeface="Verdana"/>
              </a:rPr>
              <a:t>ENGINEERING, </a:t>
            </a:r>
            <a:r>
              <a:rPr sz="4400" spc="-153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55" dirty="0">
                <a:solidFill>
                  <a:srgbClr val="FFBD58"/>
                </a:solidFill>
                <a:latin typeface="Verdana"/>
                <a:cs typeface="Verdana"/>
              </a:rPr>
              <a:t>MODEL </a:t>
            </a:r>
            <a:r>
              <a:rPr sz="4400" spc="55" dirty="0">
                <a:solidFill>
                  <a:srgbClr val="FFBD58"/>
                </a:solidFill>
                <a:latin typeface="Verdana"/>
                <a:cs typeface="Verdana"/>
              </a:rPr>
              <a:t>SELECTION, </a:t>
            </a:r>
            <a:r>
              <a:rPr sz="4400" spc="6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-10" dirty="0">
                <a:solidFill>
                  <a:srgbClr val="FFBD58"/>
                </a:solidFill>
                <a:latin typeface="Verdana"/>
                <a:cs typeface="Verdana"/>
              </a:rPr>
              <a:t>TRAINING</a:t>
            </a:r>
            <a:r>
              <a:rPr sz="4400" spc="-6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70" dirty="0">
                <a:solidFill>
                  <a:srgbClr val="FFBD58"/>
                </a:solidFill>
                <a:latin typeface="Verdana"/>
                <a:cs typeface="Verdana"/>
              </a:rPr>
              <a:t>AND</a:t>
            </a:r>
            <a:r>
              <a:rPr sz="4400" spc="-6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30" dirty="0">
                <a:solidFill>
                  <a:srgbClr val="FFBD58"/>
                </a:solidFill>
                <a:latin typeface="Verdana"/>
                <a:cs typeface="Verdana"/>
              </a:rPr>
              <a:t>TESTING, </a:t>
            </a:r>
            <a:r>
              <a:rPr sz="4400" spc="-153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65" dirty="0">
                <a:solidFill>
                  <a:srgbClr val="FFBD58"/>
                </a:solidFill>
                <a:latin typeface="Verdana"/>
                <a:cs typeface="Verdana"/>
              </a:rPr>
              <a:t>EVALUATION, </a:t>
            </a:r>
            <a:r>
              <a:rPr sz="4400" spc="7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-25" dirty="0">
                <a:solidFill>
                  <a:srgbClr val="FFBD58"/>
                </a:solidFill>
                <a:latin typeface="Verdana"/>
                <a:cs typeface="Verdana"/>
              </a:rPr>
              <a:t>VISUALIZATION, </a:t>
            </a:r>
            <a:r>
              <a:rPr sz="4400" spc="-2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5" dirty="0">
                <a:solidFill>
                  <a:srgbClr val="FFBD58"/>
                </a:solidFill>
                <a:latin typeface="Verdana"/>
                <a:cs typeface="Verdana"/>
              </a:rPr>
              <a:t>OPTIMIZATION, </a:t>
            </a:r>
            <a:r>
              <a:rPr sz="4400" spc="2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45" dirty="0">
                <a:solidFill>
                  <a:srgbClr val="FFBD58"/>
                </a:solidFill>
                <a:latin typeface="Verdana"/>
                <a:cs typeface="Verdana"/>
              </a:rPr>
              <a:t>DEPLOYMEN.</a:t>
            </a:r>
            <a:endParaRPr sz="4400">
              <a:latin typeface="Verdana"/>
              <a:cs typeface="Verdana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420" dirty="0"/>
              <a:t>Table</a:t>
            </a:r>
            <a:r>
              <a:rPr spc="285" dirty="0"/>
              <a:t> </a:t>
            </a:r>
            <a:r>
              <a:rPr spc="-55" dirty="0"/>
              <a:t>oF</a:t>
            </a:r>
          </a:p>
          <a:p>
            <a:pPr algn="ctr">
              <a:lnSpc>
                <a:spcPct val="100000"/>
              </a:lnSpc>
              <a:spcBef>
                <a:spcPts val="259"/>
              </a:spcBef>
            </a:pPr>
            <a:r>
              <a:rPr sz="7700" spc="450" dirty="0"/>
              <a:t>C</a:t>
            </a:r>
            <a:r>
              <a:rPr sz="7700" spc="-530" dirty="0"/>
              <a:t> </a:t>
            </a:r>
            <a:r>
              <a:rPr sz="7700" spc="210" dirty="0"/>
              <a:t>O</a:t>
            </a:r>
            <a:r>
              <a:rPr sz="7700" spc="-525" dirty="0"/>
              <a:t> </a:t>
            </a:r>
            <a:r>
              <a:rPr sz="7700" spc="-55" dirty="0"/>
              <a:t>N</a:t>
            </a:r>
            <a:r>
              <a:rPr sz="7700" spc="-525" dirty="0"/>
              <a:t> </a:t>
            </a:r>
            <a:r>
              <a:rPr sz="7700" spc="125" dirty="0"/>
              <a:t>T</a:t>
            </a:r>
            <a:r>
              <a:rPr sz="7700" spc="-525" dirty="0"/>
              <a:t> </a:t>
            </a:r>
            <a:r>
              <a:rPr sz="7700" spc="-114" dirty="0"/>
              <a:t>E</a:t>
            </a:r>
            <a:r>
              <a:rPr sz="7700" spc="-525" dirty="0"/>
              <a:t> </a:t>
            </a:r>
            <a:r>
              <a:rPr sz="7700" spc="-55" dirty="0"/>
              <a:t>N</a:t>
            </a:r>
            <a:r>
              <a:rPr sz="7700" spc="-530" dirty="0"/>
              <a:t> </a:t>
            </a:r>
            <a:r>
              <a:rPr sz="7700" spc="125" dirty="0"/>
              <a:t>T</a:t>
            </a:r>
            <a:r>
              <a:rPr sz="7700" spc="-525" dirty="0"/>
              <a:t> </a:t>
            </a:r>
            <a:r>
              <a:rPr sz="7700" spc="10" dirty="0"/>
              <a:t>S</a:t>
            </a:r>
            <a:endParaRPr sz="7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216769" y="661556"/>
            <a:ext cx="8738870" cy="13093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8400" b="0" spc="85" dirty="0">
                <a:latin typeface="Verdana"/>
                <a:cs typeface="Verdana"/>
              </a:rPr>
              <a:t>INTRODUCTION</a:t>
            </a:r>
            <a:endParaRPr sz="840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128" y="3384975"/>
            <a:ext cx="190500" cy="1904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80353" y="6709199"/>
            <a:ext cx="161924" cy="16192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47313" y="2925952"/>
            <a:ext cx="17202150" cy="6215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7325" marR="5080" algn="just">
              <a:lnSpc>
                <a:spcPct val="122300"/>
              </a:lnSpc>
              <a:spcBef>
                <a:spcPts val="95"/>
              </a:spcBef>
            </a:pPr>
            <a:r>
              <a:rPr sz="4550" spc="-75" dirty="0">
                <a:solidFill>
                  <a:srgbClr val="FFFFFF"/>
                </a:solidFill>
                <a:latin typeface="Verdana"/>
                <a:cs typeface="Verdana"/>
              </a:rPr>
              <a:t>LStock 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market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prediction </a:t>
            </a:r>
            <a:r>
              <a:rPr sz="4550" spc="-100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4550" spc="-155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4550" spc="-30" dirty="0">
                <a:solidFill>
                  <a:srgbClr val="FFFFFF"/>
                </a:solidFill>
                <a:latin typeface="Verdana"/>
                <a:cs typeface="Verdana"/>
              </a:rPr>
              <a:t>act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4550" spc="-250" dirty="0">
                <a:solidFill>
                  <a:srgbClr val="FFFFFF"/>
                </a:solidFill>
                <a:latin typeface="Verdana"/>
                <a:cs typeface="Verdana"/>
              </a:rPr>
              <a:t>trying </a:t>
            </a:r>
            <a:r>
              <a:rPr sz="4550" spc="-70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4550" spc="-150" dirty="0">
                <a:solidFill>
                  <a:srgbClr val="FFFFFF"/>
                </a:solidFill>
                <a:latin typeface="Verdana"/>
                <a:cs typeface="Verdana"/>
              </a:rPr>
              <a:t>determine </a:t>
            </a:r>
            <a:r>
              <a:rPr sz="4550" spc="-155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4550" spc="-15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204" dirty="0">
                <a:solidFill>
                  <a:srgbClr val="FFFFFF"/>
                </a:solidFill>
                <a:latin typeface="Verdana"/>
                <a:cs typeface="Verdana"/>
              </a:rPr>
              <a:t>future </a:t>
            </a:r>
            <a:r>
              <a:rPr sz="4550" spc="-180" dirty="0">
                <a:solidFill>
                  <a:srgbClr val="FFFFFF"/>
                </a:solidFill>
                <a:latin typeface="Verdana"/>
                <a:cs typeface="Verdana"/>
              </a:rPr>
              <a:t>value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4550" spc="-180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company </a:t>
            </a:r>
            <a:r>
              <a:rPr sz="4550" dirty="0">
                <a:solidFill>
                  <a:srgbClr val="FFFFFF"/>
                </a:solidFill>
                <a:latin typeface="Verdana"/>
                <a:cs typeface="Verdana"/>
              </a:rPr>
              <a:t>stock </a:t>
            </a:r>
            <a:r>
              <a:rPr sz="4550" spc="-150" dirty="0">
                <a:solidFill>
                  <a:srgbClr val="FFFFFF"/>
                </a:solidFill>
                <a:latin typeface="Verdana"/>
                <a:cs typeface="Verdana"/>
              </a:rPr>
              <a:t>or </a:t>
            </a:r>
            <a:r>
              <a:rPr sz="4550" spc="-155" dirty="0">
                <a:solidFill>
                  <a:srgbClr val="FFFFFF"/>
                </a:solidFill>
                <a:latin typeface="Verdana"/>
                <a:cs typeface="Verdana"/>
              </a:rPr>
              <a:t>other </a:t>
            </a:r>
            <a:r>
              <a:rPr sz="4550" spc="-160" dirty="0">
                <a:solidFill>
                  <a:srgbClr val="FFFFFF"/>
                </a:solidFill>
                <a:latin typeface="Verdana"/>
                <a:cs typeface="Verdana"/>
              </a:rPr>
              <a:t>financial </a:t>
            </a:r>
            <a:r>
              <a:rPr sz="4550" spc="-235" dirty="0">
                <a:solidFill>
                  <a:srgbClr val="FFFFFF"/>
                </a:solidFill>
                <a:latin typeface="Verdana"/>
                <a:cs typeface="Verdana"/>
              </a:rPr>
              <a:t>instrument </a:t>
            </a:r>
            <a:r>
              <a:rPr sz="45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14" dirty="0">
                <a:solidFill>
                  <a:srgbClr val="FFFFFF"/>
                </a:solidFill>
                <a:latin typeface="Verdana"/>
                <a:cs typeface="Verdana"/>
              </a:rPr>
              <a:t>traded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30" dirty="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sz="4550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265" dirty="0">
                <a:solidFill>
                  <a:srgbClr val="FFFFFF"/>
                </a:solidFill>
                <a:latin typeface="Verdana"/>
                <a:cs typeface="Verdana"/>
              </a:rPr>
              <a:t>an</a:t>
            </a:r>
            <a:r>
              <a:rPr sz="4550" spc="-2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exchange.</a:t>
            </a:r>
            <a:r>
              <a:rPr sz="4550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55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455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successful</a:t>
            </a:r>
            <a:r>
              <a:rPr sz="4550" spc="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prediction</a:t>
            </a:r>
            <a:r>
              <a:rPr sz="4550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of  </a:t>
            </a:r>
            <a:r>
              <a:rPr sz="4550" spc="-180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45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-260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4550" spc="-605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4550" spc="10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4550" spc="-38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550" spc="-38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455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455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229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9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55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455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550" spc="-2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-3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550" spc="-38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55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455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-38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4550">
              <a:latin typeface="Verdana"/>
              <a:cs typeface="Verdana"/>
            </a:endParaRPr>
          </a:p>
          <a:p>
            <a:pPr marL="12700" marR="5080" indent="293370" algn="just">
              <a:lnSpc>
                <a:spcPct val="121700"/>
              </a:lnSpc>
              <a:spcBef>
                <a:spcPts val="140"/>
              </a:spcBef>
            </a:pPr>
            <a:r>
              <a:rPr sz="3750" spc="-70" dirty="0">
                <a:solidFill>
                  <a:srgbClr val="FFFFFF"/>
                </a:solidFill>
                <a:latin typeface="Verdana"/>
                <a:cs typeface="Verdana"/>
              </a:rPr>
              <a:t>One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5" dirty="0">
                <a:solidFill>
                  <a:srgbClr val="FFFFFF"/>
                </a:solidFill>
                <a:latin typeface="Verdana"/>
                <a:cs typeface="Verdana"/>
              </a:rPr>
              <a:t>Efficient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Market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85" dirty="0">
                <a:solidFill>
                  <a:srgbClr val="FFFFFF"/>
                </a:solidFill>
                <a:latin typeface="Verdana"/>
                <a:cs typeface="Verdana"/>
              </a:rPr>
              <a:t>Hypothesis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310" dirty="0">
                <a:solidFill>
                  <a:srgbClr val="FFFFFF"/>
                </a:solidFill>
                <a:latin typeface="Verdana"/>
                <a:cs typeface="Verdana"/>
              </a:rPr>
              <a:t>(EMH)</a:t>
            </a:r>
            <a:r>
              <a:rPr sz="3750" spc="-155" dirty="0">
                <a:solidFill>
                  <a:srgbClr val="FFFFFF"/>
                </a:solidFill>
                <a:latin typeface="Verdana"/>
                <a:cs typeface="Verdana"/>
              </a:rPr>
              <a:t> and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another </a:t>
            </a:r>
            <a:r>
              <a:rPr sz="3750" spc="-55" dirty="0">
                <a:solidFill>
                  <a:srgbClr val="FFFFFF"/>
                </a:solidFill>
                <a:latin typeface="Verdana"/>
                <a:cs typeface="Verdana"/>
              </a:rPr>
              <a:t>one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Random </a:t>
            </a:r>
            <a:r>
              <a:rPr sz="3750" spc="-25" dirty="0">
                <a:solidFill>
                  <a:srgbClr val="FFFFFF"/>
                </a:solidFill>
                <a:latin typeface="Verdana"/>
                <a:cs typeface="Verdana"/>
              </a:rPr>
              <a:t>Walk </a:t>
            </a:r>
            <a:r>
              <a:rPr sz="3750" spc="-1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35" dirty="0">
                <a:solidFill>
                  <a:srgbClr val="FFFFFF"/>
                </a:solidFill>
                <a:latin typeface="Verdana"/>
                <a:cs typeface="Verdana"/>
              </a:rPr>
              <a:t>Theory.</a:t>
            </a:r>
            <a:r>
              <a:rPr sz="3750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Random</a:t>
            </a:r>
            <a:r>
              <a:rPr sz="375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20" dirty="0">
                <a:solidFill>
                  <a:srgbClr val="FFFFFF"/>
                </a:solidFill>
                <a:latin typeface="Verdana"/>
                <a:cs typeface="Verdana"/>
              </a:rPr>
              <a:t>walk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270" dirty="0">
                <a:solidFill>
                  <a:srgbClr val="FFFFFF"/>
                </a:solidFill>
                <a:latin typeface="Verdana"/>
                <a:cs typeface="Verdana"/>
              </a:rPr>
              <a:t>theory:</a:t>
            </a:r>
            <a:r>
              <a:rPr sz="3750" spc="-2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Random</a:t>
            </a:r>
            <a:r>
              <a:rPr sz="375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20" dirty="0">
                <a:solidFill>
                  <a:srgbClr val="FFFFFF"/>
                </a:solidFill>
                <a:latin typeface="Verdana"/>
                <a:cs typeface="Verdana"/>
              </a:rPr>
              <a:t>walk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45" dirty="0">
                <a:solidFill>
                  <a:srgbClr val="FFFFFF"/>
                </a:solidFill>
                <a:latin typeface="Verdana"/>
                <a:cs typeface="Verdana"/>
              </a:rPr>
              <a:t>theory</a:t>
            </a:r>
            <a:r>
              <a:rPr sz="375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70" dirty="0">
                <a:solidFill>
                  <a:srgbClr val="FFFFFF"/>
                </a:solidFill>
                <a:latin typeface="Verdana"/>
                <a:cs typeface="Verdana"/>
              </a:rPr>
              <a:t>assumes</a:t>
            </a:r>
            <a:r>
              <a:rPr sz="3750" spc="-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204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375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220" dirty="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sz="375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0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750" spc="-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65" dirty="0">
                <a:solidFill>
                  <a:srgbClr val="FFFFFF"/>
                </a:solidFill>
                <a:latin typeface="Verdana"/>
                <a:cs typeface="Verdana"/>
              </a:rPr>
              <a:t>impossible to predict </a:t>
            </a:r>
            <a:r>
              <a:rPr sz="3750" spc="-5" dirty="0">
                <a:solidFill>
                  <a:srgbClr val="FFFFFF"/>
                </a:solidFill>
                <a:latin typeface="Verdana"/>
                <a:cs typeface="Verdana"/>
              </a:rPr>
              <a:t>stock </a:t>
            </a:r>
            <a:r>
              <a:rPr sz="3750" spc="-30" dirty="0">
                <a:solidFill>
                  <a:srgbClr val="FFFFFF"/>
                </a:solidFill>
                <a:latin typeface="Verdana"/>
                <a:cs typeface="Verdana"/>
              </a:rPr>
              <a:t>prices </a:t>
            </a:r>
            <a:r>
              <a:rPr sz="3750" spc="-40" dirty="0">
                <a:solidFill>
                  <a:srgbClr val="FFFFFF"/>
                </a:solidFill>
                <a:latin typeface="Verdana"/>
                <a:cs typeface="Verdana"/>
              </a:rPr>
              <a:t>as </a:t>
            </a:r>
            <a:r>
              <a:rPr sz="3750" spc="-5" dirty="0">
                <a:solidFill>
                  <a:srgbClr val="FFFFFF"/>
                </a:solidFill>
                <a:latin typeface="Verdana"/>
                <a:cs typeface="Verdana"/>
              </a:rPr>
              <a:t>stock </a:t>
            </a:r>
            <a:r>
              <a:rPr sz="3750" spc="-30" dirty="0">
                <a:solidFill>
                  <a:srgbClr val="FFFFFF"/>
                </a:solidFill>
                <a:latin typeface="Verdana"/>
                <a:cs typeface="Verdana"/>
              </a:rPr>
              <a:t>prices </a:t>
            </a:r>
            <a:r>
              <a:rPr sz="3750" spc="-185" dirty="0">
                <a:solidFill>
                  <a:srgbClr val="FFFFFF"/>
                </a:solidFill>
                <a:latin typeface="Verdana"/>
                <a:cs typeface="Verdana"/>
              </a:rPr>
              <a:t>don't </a:t>
            </a:r>
            <a:r>
              <a:rPr sz="3750" spc="-30" dirty="0">
                <a:solidFill>
                  <a:srgbClr val="FFFFFF"/>
                </a:solidFill>
                <a:latin typeface="Verdana"/>
                <a:cs typeface="Verdana"/>
              </a:rPr>
              <a:t>depend 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on </a:t>
            </a:r>
            <a:r>
              <a:rPr sz="3750" spc="-70" dirty="0">
                <a:solidFill>
                  <a:srgbClr val="FFFFFF"/>
                </a:solidFill>
                <a:latin typeface="Verdana"/>
                <a:cs typeface="Verdana"/>
              </a:rPr>
              <a:t>past </a:t>
            </a:r>
            <a:r>
              <a:rPr sz="3750" spc="-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60" dirty="0">
                <a:solidFill>
                  <a:srgbClr val="FFFFFF"/>
                </a:solidFill>
                <a:latin typeface="Verdana"/>
                <a:cs typeface="Verdana"/>
              </a:rPr>
              <a:t>stock.</a:t>
            </a:r>
            <a:endParaRPr sz="37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3802" y="1410676"/>
            <a:ext cx="17954196" cy="880644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215858" y="158782"/>
            <a:ext cx="6135370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420" dirty="0">
                <a:solidFill>
                  <a:srgbClr val="3C18A2"/>
                </a:solidFill>
                <a:latin typeface="Verdana"/>
                <a:cs typeface="Verdana"/>
              </a:rPr>
              <a:t>Data</a:t>
            </a:r>
            <a:r>
              <a:rPr sz="5500" b="0" spc="285" dirty="0">
                <a:solidFill>
                  <a:srgbClr val="3C18A2"/>
                </a:solidFill>
                <a:latin typeface="Verdana"/>
                <a:cs typeface="Verdana"/>
              </a:rPr>
              <a:t> </a:t>
            </a:r>
            <a:r>
              <a:rPr sz="5500" b="0" spc="425" dirty="0">
                <a:solidFill>
                  <a:srgbClr val="3C18A2"/>
                </a:solidFill>
                <a:latin typeface="Verdana"/>
                <a:cs typeface="Verdana"/>
              </a:rPr>
              <a:t>Collection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1102" y="1496304"/>
            <a:ext cx="14970760" cy="54254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ts val="7300"/>
              </a:lnSpc>
              <a:spcBef>
                <a:spcPts val="114"/>
              </a:spcBef>
            </a:pPr>
            <a:r>
              <a:rPr sz="6350" b="1" spc="635" dirty="0">
                <a:solidFill>
                  <a:srgbClr val="FFFFFF"/>
                </a:solidFill>
                <a:latin typeface="Trebuchet MS"/>
                <a:cs typeface="Trebuchet MS"/>
              </a:rPr>
              <a:t>Gather</a:t>
            </a:r>
            <a:r>
              <a:rPr sz="6350" b="1" spc="3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84" dirty="0">
                <a:solidFill>
                  <a:srgbClr val="FFFFFF"/>
                </a:solidFill>
                <a:latin typeface="Trebuchet MS"/>
                <a:cs typeface="Trebuchet MS"/>
              </a:rPr>
              <a:t>historical</a:t>
            </a:r>
            <a:r>
              <a:rPr sz="6350" b="1" spc="3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535" dirty="0">
                <a:solidFill>
                  <a:srgbClr val="FFFFFF"/>
                </a:solidFill>
                <a:latin typeface="Trebuchet MS"/>
                <a:cs typeface="Trebuchet MS"/>
              </a:rPr>
              <a:t>market</a:t>
            </a:r>
            <a:r>
              <a:rPr sz="6350" b="1" spc="3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84" dirty="0">
                <a:solidFill>
                  <a:srgbClr val="FFFFFF"/>
                </a:solidFill>
                <a:latin typeface="Trebuchet MS"/>
                <a:cs typeface="Trebuchet MS"/>
              </a:rPr>
              <a:t>data,</a:t>
            </a:r>
            <a:endParaRPr sz="6350">
              <a:latin typeface="Trebuchet MS"/>
              <a:cs typeface="Trebuchet MS"/>
            </a:endParaRPr>
          </a:p>
          <a:p>
            <a:pPr marL="12700" marR="5080">
              <a:lnSpc>
                <a:spcPts val="6970"/>
              </a:lnSpc>
              <a:spcBef>
                <a:spcPts val="455"/>
              </a:spcBef>
            </a:pPr>
            <a:r>
              <a:rPr sz="6350" b="1" spc="290" dirty="0">
                <a:solidFill>
                  <a:srgbClr val="FFFFFF"/>
                </a:solidFill>
                <a:latin typeface="Trebuchet MS"/>
                <a:cs typeface="Trebuchet MS"/>
              </a:rPr>
              <a:t>including</a:t>
            </a:r>
            <a:r>
              <a:rPr sz="6350" b="1" spc="3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575" dirty="0">
                <a:solidFill>
                  <a:srgbClr val="FFFFFF"/>
                </a:solidFill>
                <a:latin typeface="Trebuchet MS"/>
                <a:cs typeface="Trebuchet MS"/>
              </a:rPr>
              <a:t>stock</a:t>
            </a:r>
            <a:r>
              <a:rPr sz="6350" b="1" spc="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390" dirty="0">
                <a:solidFill>
                  <a:srgbClr val="FFFFFF"/>
                </a:solidFill>
                <a:latin typeface="Trebuchet MS"/>
                <a:cs typeface="Trebuchet MS"/>
              </a:rPr>
              <a:t>prices,</a:t>
            </a:r>
            <a:r>
              <a:rPr sz="6350" b="1" spc="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220" dirty="0">
                <a:solidFill>
                  <a:srgbClr val="FFFFFF"/>
                </a:solidFill>
                <a:latin typeface="Trebuchet MS"/>
                <a:cs typeface="Trebuchet MS"/>
              </a:rPr>
              <a:t>volume,</a:t>
            </a:r>
            <a:r>
              <a:rPr sz="6350" b="1" spc="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34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6350" b="1" spc="-19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70" dirty="0">
                <a:solidFill>
                  <a:srgbClr val="FFFFFF"/>
                </a:solidFill>
                <a:latin typeface="Trebuchet MS"/>
                <a:cs typeface="Trebuchet MS"/>
              </a:rPr>
              <a:t>relevant </a:t>
            </a:r>
            <a:r>
              <a:rPr sz="6350" b="1" spc="420" dirty="0">
                <a:solidFill>
                  <a:srgbClr val="FFFFFF"/>
                </a:solidFill>
                <a:latin typeface="Trebuchet MS"/>
                <a:cs typeface="Trebuchet MS"/>
              </a:rPr>
              <a:t>financial </a:t>
            </a:r>
            <a:r>
              <a:rPr sz="6350" b="1" spc="450" dirty="0">
                <a:solidFill>
                  <a:srgbClr val="FFFFFF"/>
                </a:solidFill>
                <a:latin typeface="Trebuchet MS"/>
                <a:cs typeface="Trebuchet MS"/>
              </a:rPr>
              <a:t>indicators. </a:t>
            </a:r>
            <a:r>
              <a:rPr sz="6350" b="1" spc="275" dirty="0">
                <a:solidFill>
                  <a:srgbClr val="FFFFFF"/>
                </a:solidFill>
                <a:latin typeface="Trebuchet MS"/>
                <a:cs typeface="Trebuchet MS"/>
              </a:rPr>
              <a:t>You </a:t>
            </a:r>
            <a:r>
              <a:rPr sz="6350" b="1" spc="2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20" dirty="0">
                <a:solidFill>
                  <a:srgbClr val="FFFFFF"/>
                </a:solidFill>
                <a:latin typeface="Trebuchet MS"/>
                <a:cs typeface="Trebuchet MS"/>
              </a:rPr>
              <a:t>can </a:t>
            </a:r>
            <a:r>
              <a:rPr sz="6350" b="1" spc="430" dirty="0">
                <a:solidFill>
                  <a:srgbClr val="FFFFFF"/>
                </a:solidFill>
                <a:latin typeface="Trebuchet MS"/>
                <a:cs typeface="Trebuchet MS"/>
              </a:rPr>
              <a:t>obtain </a:t>
            </a:r>
            <a:r>
              <a:rPr sz="6350" b="1" spc="405" dirty="0">
                <a:solidFill>
                  <a:srgbClr val="FFFFFF"/>
                </a:solidFill>
                <a:latin typeface="Trebuchet MS"/>
                <a:cs typeface="Trebuchet MS"/>
              </a:rPr>
              <a:t>this </a:t>
            </a:r>
            <a:r>
              <a:rPr sz="6350" b="1" spc="650" dirty="0">
                <a:solidFill>
                  <a:srgbClr val="FFFFFF"/>
                </a:solidFill>
                <a:latin typeface="Trebuchet MS"/>
                <a:cs typeface="Trebuchet MS"/>
              </a:rPr>
              <a:t>data </a:t>
            </a:r>
            <a:r>
              <a:rPr sz="6350" b="1" spc="560" dirty="0">
                <a:solidFill>
                  <a:srgbClr val="FFFFFF"/>
                </a:solidFill>
                <a:latin typeface="Trebuchet MS"/>
                <a:cs typeface="Trebuchet MS"/>
              </a:rPr>
              <a:t>from </a:t>
            </a:r>
            <a:r>
              <a:rPr sz="6350" b="1" spc="520" dirty="0">
                <a:solidFill>
                  <a:srgbClr val="FFFFFF"/>
                </a:solidFill>
                <a:latin typeface="Trebuchet MS"/>
                <a:cs typeface="Trebuchet MS"/>
              </a:rPr>
              <a:t>various </a:t>
            </a:r>
            <a:r>
              <a:rPr sz="6350" b="1" spc="5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75" dirty="0">
                <a:solidFill>
                  <a:srgbClr val="FFFFFF"/>
                </a:solidFill>
                <a:latin typeface="Trebuchet MS"/>
                <a:cs typeface="Trebuchet MS"/>
              </a:rPr>
              <a:t>sources, </a:t>
            </a:r>
            <a:r>
              <a:rPr sz="6350" b="1" spc="375" dirty="0">
                <a:solidFill>
                  <a:srgbClr val="FFFFFF"/>
                </a:solidFill>
                <a:latin typeface="Trebuchet MS"/>
                <a:cs typeface="Trebuchet MS"/>
              </a:rPr>
              <a:t>such </a:t>
            </a:r>
            <a:r>
              <a:rPr sz="6350" b="1" spc="650" dirty="0">
                <a:solidFill>
                  <a:srgbClr val="FFFFFF"/>
                </a:solidFill>
                <a:latin typeface="Trebuchet MS"/>
                <a:cs typeface="Trebuchet MS"/>
              </a:rPr>
              <a:t>as </a:t>
            </a:r>
            <a:r>
              <a:rPr sz="6350" b="1" spc="420" dirty="0">
                <a:solidFill>
                  <a:srgbClr val="FFFFFF"/>
                </a:solidFill>
                <a:latin typeface="Trebuchet MS"/>
                <a:cs typeface="Trebuchet MS"/>
              </a:rPr>
              <a:t>financial </a:t>
            </a:r>
            <a:r>
              <a:rPr sz="6350" b="1" spc="645" dirty="0">
                <a:solidFill>
                  <a:srgbClr val="FFFFFF"/>
                </a:solidFill>
                <a:latin typeface="Trebuchet MS"/>
                <a:cs typeface="Trebuchet MS"/>
              </a:rPr>
              <a:t>APIs </a:t>
            </a:r>
            <a:r>
              <a:rPr sz="6350" b="1" spc="405" dirty="0">
                <a:solidFill>
                  <a:srgbClr val="FFFFFF"/>
                </a:solidFill>
                <a:latin typeface="Trebuchet MS"/>
                <a:cs typeface="Trebuchet MS"/>
              </a:rPr>
              <a:t>or </a:t>
            </a:r>
            <a:r>
              <a:rPr sz="6350" b="1" spc="409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595" dirty="0">
                <a:solidFill>
                  <a:srgbClr val="FFFFFF"/>
                </a:solidFill>
                <a:latin typeface="Trebuchet MS"/>
                <a:cs typeface="Trebuchet MS"/>
              </a:rPr>
              <a:t>databases.</a:t>
            </a:r>
            <a:endParaRPr sz="63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60381" y="386715"/>
            <a:ext cx="15537815" cy="56343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770245">
              <a:lnSpc>
                <a:spcPct val="100000"/>
              </a:lnSpc>
              <a:spcBef>
                <a:spcPts val="105"/>
              </a:spcBef>
            </a:pPr>
            <a:r>
              <a:rPr sz="5500" b="1" spc="660" dirty="0">
                <a:latin typeface="Trebuchet MS"/>
                <a:cs typeface="Trebuchet MS"/>
              </a:rPr>
              <a:t>Data</a:t>
            </a:r>
            <a:r>
              <a:rPr sz="5500" b="1" spc="270" dirty="0">
                <a:latin typeface="Trebuchet MS"/>
                <a:cs typeface="Trebuchet MS"/>
              </a:rPr>
              <a:t> </a:t>
            </a:r>
            <a:r>
              <a:rPr sz="5500" b="1" spc="495" dirty="0">
                <a:latin typeface="Trebuchet MS"/>
                <a:cs typeface="Trebuchet MS"/>
              </a:rPr>
              <a:t>Preprocessing</a:t>
            </a:r>
            <a:endParaRPr sz="55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4700">
              <a:latin typeface="Trebuchet MS"/>
              <a:cs typeface="Trebuchet MS"/>
            </a:endParaRPr>
          </a:p>
          <a:p>
            <a:pPr marL="12700" marR="5080">
              <a:lnSpc>
                <a:spcPct val="121600"/>
              </a:lnSpc>
            </a:pPr>
            <a:r>
              <a:rPr sz="5500" spc="18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-36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36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s  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sz="5500" spc="-28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28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5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2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37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37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500" spc="-28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-4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25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8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9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sz="5500" spc="-5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9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5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2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5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28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4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55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5"/>
            <a:ext cx="18288000" cy="10078720"/>
          </a:xfrm>
          <a:custGeom>
            <a:avLst/>
            <a:gdLst/>
            <a:ahLst/>
            <a:cxnLst/>
            <a:rect l="l" t="t" r="r" b="b"/>
            <a:pathLst>
              <a:path w="18288000" h="10078720">
                <a:moveTo>
                  <a:pt x="0" y="0"/>
                </a:moveTo>
                <a:lnTo>
                  <a:pt x="18288001" y="0"/>
                </a:lnTo>
                <a:lnTo>
                  <a:pt x="18288001" y="10078540"/>
                </a:lnTo>
                <a:lnTo>
                  <a:pt x="0" y="1007854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-12700" y="1892713"/>
            <a:ext cx="17945735" cy="3873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1400"/>
              </a:lnSpc>
              <a:spcBef>
                <a:spcPts val="100"/>
              </a:spcBef>
            </a:pPr>
            <a:r>
              <a:rPr sz="5200" spc="17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434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-34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-1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9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39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39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2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200" spc="-3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6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75" dirty="0">
                <a:solidFill>
                  <a:srgbClr val="FFFFFF"/>
                </a:solidFill>
                <a:latin typeface="Verdana"/>
                <a:cs typeface="Verdana"/>
              </a:rPr>
              <a:t>l  </a:t>
            </a:r>
            <a:r>
              <a:rPr sz="5200" spc="-210" dirty="0">
                <a:solidFill>
                  <a:srgbClr val="FFFFFF"/>
                </a:solidFill>
                <a:latin typeface="Verdana"/>
                <a:cs typeface="Verdana"/>
              </a:rPr>
              <a:t>make </a:t>
            </a:r>
            <a:r>
              <a:rPr sz="5200" spc="-85" dirty="0">
                <a:solidFill>
                  <a:srgbClr val="FFFFFF"/>
                </a:solidFill>
                <a:latin typeface="Verdana"/>
                <a:cs typeface="Verdana"/>
              </a:rPr>
              <a:t>accurate </a:t>
            </a:r>
            <a:r>
              <a:rPr sz="5200" spc="-130" dirty="0">
                <a:solidFill>
                  <a:srgbClr val="FFFFFF"/>
                </a:solidFill>
                <a:latin typeface="Verdana"/>
                <a:cs typeface="Verdana"/>
              </a:rPr>
              <a:t>predictions. </a:t>
            </a:r>
            <a:r>
              <a:rPr sz="5200" spc="-25" dirty="0">
                <a:solidFill>
                  <a:srgbClr val="FFFFFF"/>
                </a:solidFill>
                <a:latin typeface="Verdana"/>
                <a:cs typeface="Verdana"/>
              </a:rPr>
              <a:t>You </a:t>
            </a:r>
            <a:r>
              <a:rPr sz="5200" spc="-85" dirty="0">
                <a:solidFill>
                  <a:srgbClr val="FFFFFF"/>
                </a:solidFill>
                <a:latin typeface="Verdana"/>
                <a:cs typeface="Verdana"/>
              </a:rPr>
              <a:t>can </a:t>
            </a:r>
            <a:r>
              <a:rPr sz="5200" spc="-125" dirty="0">
                <a:solidFill>
                  <a:srgbClr val="FFFFFF"/>
                </a:solidFill>
                <a:latin typeface="Verdana"/>
                <a:cs typeface="Verdana"/>
              </a:rPr>
              <a:t>generate </a:t>
            </a:r>
            <a:r>
              <a:rPr sz="5200" spc="-95" dirty="0">
                <a:solidFill>
                  <a:srgbClr val="FFFFFF"/>
                </a:solidFill>
                <a:latin typeface="Verdana"/>
                <a:cs typeface="Verdana"/>
              </a:rPr>
              <a:t>technical </a:t>
            </a:r>
            <a:r>
              <a:rPr sz="5200" spc="-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145" dirty="0">
                <a:solidFill>
                  <a:srgbClr val="FFFFFF"/>
                </a:solidFill>
                <a:latin typeface="Verdana"/>
                <a:cs typeface="Verdana"/>
              </a:rPr>
              <a:t>indicators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330" dirty="0">
                <a:solidFill>
                  <a:srgbClr val="FFFFFF"/>
                </a:solidFill>
                <a:latin typeface="Verdana"/>
                <a:cs typeface="Verdana"/>
              </a:rPr>
              <a:t>(e.g.,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60" dirty="0">
                <a:solidFill>
                  <a:srgbClr val="FFFFFF"/>
                </a:solidFill>
                <a:latin typeface="Verdana"/>
                <a:cs typeface="Verdana"/>
              </a:rPr>
              <a:t>moving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140" dirty="0">
                <a:solidFill>
                  <a:srgbClr val="FFFFFF"/>
                </a:solidFill>
                <a:latin typeface="Verdana"/>
                <a:cs typeface="Verdana"/>
              </a:rPr>
              <a:t>averages,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535" dirty="0">
                <a:solidFill>
                  <a:srgbClr val="FFFFFF"/>
                </a:solidFill>
                <a:latin typeface="Verdana"/>
                <a:cs typeface="Verdana"/>
              </a:rPr>
              <a:t>RSI),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195" dirty="0">
                <a:solidFill>
                  <a:srgbClr val="FFFFFF"/>
                </a:solidFill>
                <a:latin typeface="Verdana"/>
                <a:cs typeface="Verdana"/>
              </a:rPr>
              <a:t>sentiment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10" dirty="0">
                <a:solidFill>
                  <a:srgbClr val="FFFFFF"/>
                </a:solidFill>
                <a:latin typeface="Verdana"/>
                <a:cs typeface="Verdana"/>
              </a:rPr>
              <a:t>scores, </a:t>
            </a:r>
            <a:r>
              <a:rPr sz="5200" spc="-18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434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-34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200" spc="36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254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52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556030" y="646739"/>
            <a:ext cx="8133715" cy="937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5950" spc="475" dirty="0">
                <a:solidFill>
                  <a:srgbClr val="FFBD58"/>
                </a:solidFill>
              </a:rPr>
              <a:t>Feature</a:t>
            </a:r>
            <a:r>
              <a:rPr sz="5950" spc="415" dirty="0">
                <a:solidFill>
                  <a:srgbClr val="FFBD58"/>
                </a:solidFill>
              </a:rPr>
              <a:t> </a:t>
            </a:r>
            <a:r>
              <a:rPr sz="5950" spc="220" dirty="0">
                <a:solidFill>
                  <a:srgbClr val="FFBD58"/>
                </a:solidFill>
              </a:rPr>
              <a:t>Engineering</a:t>
            </a:r>
            <a:endParaRPr sz="595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2054" y="0"/>
            <a:ext cx="18106390" cy="10287000"/>
          </a:xfrm>
          <a:custGeom>
            <a:avLst/>
            <a:gdLst/>
            <a:ahLst/>
            <a:cxnLst/>
            <a:rect l="l" t="t" r="r" b="b"/>
            <a:pathLst>
              <a:path w="18106390" h="10287000">
                <a:moveTo>
                  <a:pt x="18105944" y="10286980"/>
                </a:moveTo>
                <a:lnTo>
                  <a:pt x="0" y="10286980"/>
                </a:lnTo>
                <a:lnTo>
                  <a:pt x="0" y="0"/>
                </a:lnTo>
                <a:lnTo>
                  <a:pt x="18105944" y="0"/>
                </a:lnTo>
                <a:lnTo>
                  <a:pt x="18105944" y="1028698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604189" y="158780"/>
            <a:ext cx="7014209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165" dirty="0">
                <a:solidFill>
                  <a:srgbClr val="FFFFFF"/>
                </a:solidFill>
                <a:latin typeface="Verdana"/>
                <a:cs typeface="Verdana"/>
              </a:rPr>
              <a:t>MODEL</a:t>
            </a:r>
            <a:r>
              <a:rPr sz="5500" b="0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b="0" spc="90" dirty="0">
                <a:solidFill>
                  <a:srgbClr val="FFFFFF"/>
                </a:solidFill>
                <a:latin typeface="Verdana"/>
                <a:cs typeface="Verdana"/>
              </a:rPr>
              <a:t>SELECTION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9373" y="1547658"/>
            <a:ext cx="17966690" cy="44831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1900"/>
              </a:lnSpc>
              <a:spcBef>
                <a:spcPts val="95"/>
              </a:spcBef>
            </a:pPr>
            <a:r>
              <a:rPr sz="6000" spc="20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oo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pp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9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9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p  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9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3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6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9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335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50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6000">
              <a:latin typeface="Verdana"/>
              <a:cs typeface="Verdana"/>
            </a:endParaRPr>
          </a:p>
          <a:p>
            <a:pPr marL="12700" marR="2052320">
              <a:lnSpc>
                <a:spcPts val="8780"/>
              </a:lnSpc>
              <a:spcBef>
                <a:spcPts val="355"/>
              </a:spcBef>
            </a:pPr>
            <a:r>
              <a:rPr sz="6000" spc="-180" dirty="0">
                <a:solidFill>
                  <a:srgbClr val="FFFFFF"/>
                </a:solidFill>
                <a:latin typeface="Verdana"/>
                <a:cs typeface="Verdana"/>
              </a:rPr>
              <a:t>Common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40" dirty="0">
                <a:solidFill>
                  <a:srgbClr val="FFFFFF"/>
                </a:solidFill>
                <a:latin typeface="Verdana"/>
                <a:cs typeface="Verdana"/>
              </a:rPr>
              <a:t>models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125" dirty="0">
                <a:solidFill>
                  <a:srgbClr val="FFFFFF"/>
                </a:solidFill>
                <a:latin typeface="Verdana"/>
                <a:cs typeface="Verdana"/>
              </a:rPr>
              <a:t>include</a:t>
            </a:r>
            <a:r>
              <a:rPr sz="6000" spc="-4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65" dirty="0">
                <a:solidFill>
                  <a:srgbClr val="FFFFFF"/>
                </a:solidFill>
                <a:latin typeface="Verdana"/>
                <a:cs typeface="Verdana"/>
              </a:rPr>
              <a:t>ARIMA,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95" dirty="0">
                <a:solidFill>
                  <a:srgbClr val="FFFFFF"/>
                </a:solidFill>
                <a:latin typeface="Verdana"/>
                <a:cs typeface="Verdana"/>
              </a:rPr>
              <a:t>LSTM,</a:t>
            </a:r>
            <a:r>
              <a:rPr sz="6000" spc="-4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3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6000" spc="-20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2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6000" spc="13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1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9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50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6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2" y="0"/>
            <a:ext cx="18103850" cy="10074910"/>
          </a:xfrm>
          <a:custGeom>
            <a:avLst/>
            <a:gdLst/>
            <a:ahLst/>
            <a:cxnLst/>
            <a:rect l="l" t="t" r="r" b="b"/>
            <a:pathLst>
              <a:path w="18103850" h="10074910">
                <a:moveTo>
                  <a:pt x="0" y="0"/>
                </a:moveTo>
                <a:lnTo>
                  <a:pt x="18103553" y="0"/>
                </a:lnTo>
                <a:lnTo>
                  <a:pt x="18103553" y="10074560"/>
                </a:lnTo>
                <a:lnTo>
                  <a:pt x="0" y="1007456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293926" y="582057"/>
            <a:ext cx="8794115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spc="-35" dirty="0">
                <a:solidFill>
                  <a:srgbClr val="532E20"/>
                </a:solidFill>
                <a:latin typeface="Verdana"/>
                <a:cs typeface="Verdana"/>
              </a:rPr>
              <a:t>TRAINING</a:t>
            </a:r>
            <a:r>
              <a:rPr sz="5500" spc="-105" dirty="0">
                <a:solidFill>
                  <a:srgbClr val="532E20"/>
                </a:solidFill>
                <a:latin typeface="Verdana"/>
                <a:cs typeface="Verdana"/>
              </a:rPr>
              <a:t> </a:t>
            </a:r>
            <a:r>
              <a:rPr sz="5500" spc="60" dirty="0">
                <a:solidFill>
                  <a:srgbClr val="532E20"/>
                </a:solidFill>
                <a:latin typeface="Verdana"/>
                <a:cs typeface="Verdana"/>
              </a:rPr>
              <a:t>AND</a:t>
            </a:r>
            <a:r>
              <a:rPr sz="5500" spc="-105" dirty="0">
                <a:solidFill>
                  <a:srgbClr val="532E20"/>
                </a:solidFill>
                <a:latin typeface="Verdana"/>
                <a:cs typeface="Verdana"/>
              </a:rPr>
              <a:t> </a:t>
            </a:r>
            <a:r>
              <a:rPr sz="5500" spc="65" dirty="0">
                <a:solidFill>
                  <a:srgbClr val="532E20"/>
                </a:solidFill>
                <a:latin typeface="Verdana"/>
                <a:cs typeface="Verdana"/>
              </a:rPr>
              <a:t>TESTING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4860" y="1824215"/>
            <a:ext cx="17249140" cy="28257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22500"/>
              </a:lnSpc>
              <a:spcBef>
                <a:spcPts val="90"/>
              </a:spcBef>
            </a:pPr>
            <a:r>
              <a:rPr sz="5000" spc="-150" dirty="0">
                <a:solidFill>
                  <a:srgbClr val="FFFFFF"/>
                </a:solidFill>
                <a:latin typeface="Verdana"/>
                <a:cs typeface="Verdana"/>
              </a:rPr>
              <a:t>Split </a:t>
            </a:r>
            <a:r>
              <a:rPr sz="5000" spc="-225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5000" spc="-150" dirty="0">
                <a:solidFill>
                  <a:srgbClr val="FFFFFF"/>
                </a:solidFill>
                <a:latin typeface="Verdana"/>
                <a:cs typeface="Verdana"/>
              </a:rPr>
              <a:t>data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into </a:t>
            </a:r>
            <a:r>
              <a:rPr sz="5000" spc="-275" dirty="0">
                <a:solidFill>
                  <a:srgbClr val="FFFFFF"/>
                </a:solidFill>
                <a:latin typeface="Verdana"/>
                <a:cs typeface="Verdana"/>
              </a:rPr>
              <a:t>training </a:t>
            </a:r>
            <a:r>
              <a:rPr sz="5000" spc="-17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5000" spc="-130" dirty="0">
                <a:solidFill>
                  <a:srgbClr val="FFFFFF"/>
                </a:solidFill>
                <a:latin typeface="Verdana"/>
                <a:cs typeface="Verdana"/>
              </a:rPr>
              <a:t>testing </a:t>
            </a:r>
            <a:r>
              <a:rPr sz="5000" spc="-55" dirty="0">
                <a:solidFill>
                  <a:srgbClr val="FFFFFF"/>
                </a:solidFill>
                <a:latin typeface="Verdana"/>
                <a:cs typeface="Verdana"/>
              </a:rPr>
              <a:t>sets.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Train </a:t>
            </a:r>
            <a:r>
              <a:rPr sz="5000" spc="-225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500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9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5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5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18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5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4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9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90" dirty="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000" spc="-229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sses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cc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24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5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337688" y="158782"/>
            <a:ext cx="4721860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95" dirty="0">
                <a:solidFill>
                  <a:srgbClr val="C4376D"/>
                </a:solidFill>
                <a:latin typeface="Verdana"/>
                <a:cs typeface="Verdana"/>
              </a:rPr>
              <a:t>EVALUATION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-12700" y="1283579"/>
            <a:ext cx="17959070" cy="4645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77800">
              <a:lnSpc>
                <a:spcPct val="121200"/>
              </a:lnSpc>
              <a:spcBef>
                <a:spcPts val="100"/>
              </a:spcBef>
            </a:pPr>
            <a:r>
              <a:rPr sz="5000" spc="-2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34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3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(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)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,  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q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(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)</a:t>
            </a:r>
            <a:r>
              <a:rPr sz="5000" spc="-254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oo</a:t>
            </a:r>
            <a:r>
              <a:rPr sz="5000" spc="-2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q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r  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(</a:t>
            </a:r>
            <a:r>
              <a:rPr sz="5000" spc="-2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905" dirty="0">
                <a:solidFill>
                  <a:srgbClr val="FFFFFF"/>
                </a:solidFill>
                <a:latin typeface="Verdana"/>
                <a:cs typeface="Verdana"/>
              </a:rPr>
              <a:t>)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660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5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20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2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65" dirty="0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285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660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600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5000" spc="-75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profitability.</a:t>
            </a:r>
            <a:endParaRPr sz="5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454</Words>
  <Application>Microsoft Office PowerPoint</Application>
  <PresentationFormat>Custom</PresentationFormat>
  <Paragraphs>36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AppliedData Sience</vt:lpstr>
      <vt:lpstr>Slide 2</vt:lpstr>
      <vt:lpstr>INTRODUCTION</vt:lpstr>
      <vt:lpstr>Data Collection</vt:lpstr>
      <vt:lpstr>Slide 5</vt:lpstr>
      <vt:lpstr>Feature Engineering</vt:lpstr>
      <vt:lpstr>MODEL SELECTION</vt:lpstr>
      <vt:lpstr>Slide 8</vt:lpstr>
      <vt:lpstr>EVALUATION</vt:lpstr>
      <vt:lpstr>Slide 10</vt:lpstr>
      <vt:lpstr>Optimization</vt:lpstr>
      <vt:lpstr>Slide 12</vt:lpstr>
      <vt:lpstr>CONCLUSTION</vt:lpstr>
      <vt:lpstr>STOCK PRICE PRETUCTIONT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Data Siences</dc:title>
  <dc:creator>Sindhu Sindhu</dc:creator>
  <cp:keywords>DAFxV6eBDXY,BAFiZMjhoZE</cp:keywords>
  <cp:lastModifiedBy>MECH</cp:lastModifiedBy>
  <cp:revision>2</cp:revision>
  <dcterms:created xsi:type="dcterms:W3CDTF">2023-10-16T09:46:28Z</dcterms:created>
  <dcterms:modified xsi:type="dcterms:W3CDTF">2023-10-16T10:26:47Z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2023-10-15T00:00:00Z</vt:filetime>
  </property>
  <property fmtid="{D5CDD505-2E9C-101B-9397-08002B2CF9AE}" pid="3" name="Creator">
    <vt:lpwstr>Canva</vt:lpwstr>
  </property>
  <property fmtid="{D5CDD505-2E9C-101B-9397-08002B2CF9AE}" pid="4" name="LastSaved">
    <vt:filetime>2023-10-16T00:00:00Z</vt:filetime>
  </property>
</Properties>
</file>